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2724DB1-7C09-4F61-BAB2-4A71483FBA25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1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1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8046639-8F0E-4963-8F36-F5E619CBFC40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68840" y="207900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68840" y="326016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33641C0-7C61-44A4-A690-D7A9C0DB7323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2470D2E-104E-4CAD-BA1D-22062DC6E267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4513AF-21FA-49E1-8236-8514D3F03E48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160" cy="226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E934B3-4D09-4E09-A490-5F2C38F9F672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160" cy="226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835593-55FD-4332-96EA-9BBBE1D4BF54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560" cy="226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68840" y="2079000"/>
            <a:ext cx="3751560" cy="226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7E2FA8-DF66-4CC5-B15E-BB534CA81D30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212360-B5C5-459D-9B09-FA62BA4A5C6C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160" cy="247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03D891-52EC-4A27-B7ED-5CEFC1176018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68840" y="2079000"/>
            <a:ext cx="3751560" cy="226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0C4053-3933-4BC5-9777-18CD51856ED9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160" cy="226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D3DCD66-4821-42CC-9F1E-FA47EBFF86A1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560" cy="226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68840" y="207900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68840" y="326016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9B45B8-76A9-471A-8113-D14A3FFEF13D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68840" y="207900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1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CD78F4-C8D5-4DF7-9FD9-23E99659B3D7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1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1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56B05B-8F76-4EFA-ABC4-CA6F3F74F7FF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68840" y="207900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68840" y="326016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DB5C74-A5CB-4891-89F2-350AF82497EC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8B6399-E6F8-4570-9FD8-0F5B356B4E5E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91FFBF7-D20A-4197-B622-0A942D10AE7E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160" cy="226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EADE354-EA8D-4C1B-B771-30790B860022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160" cy="226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928BE4F-CF9E-4659-A769-04A6243D950E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560" cy="226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68840" y="2079000"/>
            <a:ext cx="3751560" cy="226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9F4DF94-2D8D-49C4-B06F-F221611372DE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ACFA16-57AC-4E7C-8B83-A65CFFD63A65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160" cy="226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3DC895F-F532-48DF-8A75-5C6516E3FBFC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160" cy="247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7AB634F-2C28-41F1-BD82-35640D8125B8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68840" y="2079000"/>
            <a:ext cx="3751560" cy="226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FB68959-CBA5-46B3-9C1B-BF43660D720D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560" cy="226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68840" y="207900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668840" y="326016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7C6CA26-AD8B-4627-BB6D-944448AFB3FD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68840" y="207900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1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06E5139-8FF8-43CE-9342-81554CA66A84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1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1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47C34FA-BB36-41AA-B55F-4442B31C249F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668840" y="207900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668840" y="326016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4719757-273A-4994-8336-B118E9D2189B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0F2F72C-D57F-48A7-A08B-C3EF4438736A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38FD349-E1E3-4602-9913-D5A5FB1433BD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160" cy="226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D0C70B4-76EC-4407-A98F-B4A0DE702A3F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160" cy="226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80D44C7-FD72-49B9-B2F8-9D0991E49301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560" cy="226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68840" y="2079000"/>
            <a:ext cx="3751560" cy="226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5C75901-C2E8-4934-AC09-E495200DA577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560" cy="226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668840" y="2079000"/>
            <a:ext cx="3751560" cy="226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FECD3E0-E2CB-40F3-9582-08F3CA18C7A5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40FDA82-56A2-4F59-B542-4AC9EE55A5C2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160" cy="247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613A3F2-2C83-4E0B-BA1F-953BC8A14501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4668840" y="2079000"/>
            <a:ext cx="3751560" cy="226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308F2F0-463B-4FBA-A0BF-A3F4B7F71EB8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560" cy="226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4668840" y="207900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4668840" y="326016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A07CDBD-742E-4753-92C9-CA9E0612C98E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68840" y="207900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1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CEC3291-D48B-43D2-B14A-E580A58A1504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1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1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ACD11AA-B891-4DAB-A13B-15FEE4D6525C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4668840" y="207900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4668840" y="326016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B48F6E8-3071-4A09-B0D0-E1D634023CF4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5E3A2CE-F655-4497-95FB-D2199EDE5CD4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6B2E2D3-72EA-4DF6-AB98-9C15AAD3FD2A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160" cy="247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6FA1085-BEA9-4233-B894-5693BD73E68C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68840" y="2079000"/>
            <a:ext cx="3751560" cy="226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767EA54-53FF-424C-BE8B-84E8FDF4FE5A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560" cy="226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68840" y="207900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68840" y="326016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8D5E4E8-2D0B-4D17-80FC-1FA60AA6777E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9360" y="1273320"/>
            <a:ext cx="768816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68840" y="2079000"/>
            <a:ext cx="37515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1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917E3AA-8A9C-479A-B3C3-82BA99B76EAE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55;p14"/>
          <p:cNvSpPr/>
          <p:nvPr/>
        </p:nvSpPr>
        <p:spPr>
          <a:xfrm>
            <a:off x="0" y="0"/>
            <a:ext cx="9143280" cy="487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" name="Google Shape;56;p14"/>
          <p:cNvGrpSpPr/>
          <p:nvPr/>
        </p:nvGrpSpPr>
        <p:grpSpPr>
          <a:xfrm>
            <a:off x="530280" y="1206000"/>
            <a:ext cx="1342440" cy="16920"/>
            <a:chOff x="530280" y="1206000"/>
            <a:chExt cx="1342440" cy="16920"/>
          </a:xfrm>
        </p:grpSpPr>
        <p:sp>
          <p:nvSpPr>
            <p:cNvPr id="2" name="Google Shape;57;p14"/>
            <p:cNvSpPr/>
            <p:nvPr/>
          </p:nvSpPr>
          <p:spPr>
            <a:xfrm rot="16200000">
              <a:off x="1380600" y="730800"/>
              <a:ext cx="16920" cy="966960"/>
            </a:xfrm>
            <a:prstGeom prst="rect">
              <a:avLst/>
            </a:prstGeom>
            <a:solidFill>
              <a:srgbClr val="eb56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Google Shape;58;p14"/>
            <p:cNvSpPr/>
            <p:nvPr/>
          </p:nvSpPr>
          <p:spPr>
            <a:xfrm rot="16200000">
              <a:off x="1009440" y="726840"/>
              <a:ext cx="16920" cy="97524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ldNum" idx="1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D579468-BE1D-4E9E-89F2-8D447C029FCC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sldNum" idx="2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8379F11-00F7-4C5D-8606-77212A47C221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69;p16"/>
          <p:cNvSpPr/>
          <p:nvPr/>
        </p:nvSpPr>
        <p:spPr>
          <a:xfrm>
            <a:off x="0" y="0"/>
            <a:ext cx="9143280" cy="487080"/>
          </a:xfrm>
          <a:prstGeom prst="rect">
            <a:avLst/>
          </a:prstGeom>
          <a:solidFill>
            <a:srgbClr val="e9ed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3" name="Google Shape;70;p16"/>
          <p:cNvGrpSpPr/>
          <p:nvPr/>
        </p:nvGrpSpPr>
        <p:grpSpPr>
          <a:xfrm>
            <a:off x="530280" y="1206000"/>
            <a:ext cx="1342440" cy="16920"/>
            <a:chOff x="530280" y="1206000"/>
            <a:chExt cx="1342440" cy="16920"/>
          </a:xfrm>
        </p:grpSpPr>
        <p:sp>
          <p:nvSpPr>
            <p:cNvPr id="84" name="Google Shape;71;p16"/>
            <p:cNvSpPr/>
            <p:nvPr/>
          </p:nvSpPr>
          <p:spPr>
            <a:xfrm rot="16200000">
              <a:off x="1380600" y="730800"/>
              <a:ext cx="16920" cy="966960"/>
            </a:xfrm>
            <a:prstGeom prst="rect">
              <a:avLst/>
            </a:prstGeom>
            <a:solidFill>
              <a:srgbClr val="eb56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Google Shape;72;p16"/>
            <p:cNvSpPr/>
            <p:nvPr/>
          </p:nvSpPr>
          <p:spPr>
            <a:xfrm rot="16200000">
              <a:off x="1009440" y="726840"/>
              <a:ext cx="16920" cy="97524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160" cy="226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sldNum" idx="3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FE766D4-A9CA-4C0F-A226-E0FEE710C52F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99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63;p15"/>
          <p:cNvGrpSpPr/>
          <p:nvPr/>
        </p:nvGrpSpPr>
        <p:grpSpPr>
          <a:xfrm>
            <a:off x="530280" y="1206000"/>
            <a:ext cx="1342440" cy="16920"/>
            <a:chOff x="530280" y="1206000"/>
            <a:chExt cx="1342440" cy="16920"/>
          </a:xfrm>
        </p:grpSpPr>
        <p:sp>
          <p:nvSpPr>
            <p:cNvPr id="126" name="Google Shape;64;p15"/>
            <p:cNvSpPr/>
            <p:nvPr/>
          </p:nvSpPr>
          <p:spPr>
            <a:xfrm rot="16200000">
              <a:off x="1380600" y="730800"/>
              <a:ext cx="16920" cy="966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Google Shape;65;p15"/>
            <p:cNvSpPr/>
            <p:nvPr/>
          </p:nvSpPr>
          <p:spPr>
            <a:xfrm rot="16200000">
              <a:off x="1009440" y="726840"/>
              <a:ext cx="16920" cy="97524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8" name="PlaceHolder 1"/>
          <p:cNvSpPr>
            <a:spLocks noGrp="1"/>
          </p:cNvSpPr>
          <p:nvPr>
            <p:ph type="sldNum" idx="4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CA403CE-CC35-4A5F-96DD-B27CBE73372A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solyanka.org/art_code" TargetMode="Externa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hyperlink" Target="https://openai.com/blog/openai-five/" TargetMode="External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hyperlink" Target="https://www.nytimes.com/2016/12/14/magazine/the-great-ai-awakening.html" TargetMode="External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habr.com/ru/company/yandex/blog/336094/" TargetMode="Externa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7440" cy="16639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400" spc="-1" strike="noStrike">
                <a:solidFill>
                  <a:srgbClr val="1a1a1a"/>
                </a:solidFill>
                <a:latin typeface="Lato"/>
                <a:ea typeface="Lato"/>
              </a:rPr>
              <a:t>Машинное обучение</a:t>
            </a:r>
            <a:endParaRPr b="0" lang="en-US" sz="3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ubTitle"/>
          </p:nvPr>
        </p:nvSpPr>
        <p:spPr>
          <a:xfrm>
            <a:off x="727920" y="2724120"/>
            <a:ext cx="7687440" cy="5403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Lato"/>
                <a:ea typeface="Lato"/>
              </a:rPr>
              <a:t>Введение. k-NN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595959"/>
                </a:solidFill>
                <a:latin typeface="Lato"/>
                <a:ea typeface="Lato"/>
              </a:rPr>
              <a:t>(19.09.2023)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5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0AF7781-AB2E-4E07-9748-A5535C4235A7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Создание нового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ldNum" idx="14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1F4876C-B238-4369-9E8F-FB8B98D0B6BB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02" name="Google Shape;228;p37"/>
          <p:cNvSpPr/>
          <p:nvPr/>
        </p:nvSpPr>
        <p:spPr>
          <a:xfrm>
            <a:off x="597600" y="1490040"/>
            <a:ext cx="424224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1"/>
              </a:rPr>
              <a:t>Выставка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03" name="Google Shape;229;p37" descr=""/>
          <p:cNvPicPr/>
          <p:nvPr/>
        </p:nvPicPr>
        <p:blipFill>
          <a:blip r:embed="rId2"/>
          <a:stretch/>
        </p:blipFill>
        <p:spPr>
          <a:xfrm>
            <a:off x="5044680" y="1400040"/>
            <a:ext cx="3102840" cy="310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Апогей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ldNum" idx="15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86F34B6-CA61-4ADC-8D8D-B73E73AF92A0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06" name="Google Shape;236;p38" descr=""/>
          <p:cNvPicPr/>
          <p:nvPr/>
        </p:nvPicPr>
        <p:blipFill>
          <a:blip r:embed="rId1"/>
          <a:srcRect l="0" t="39990" r="52647" b="5230"/>
          <a:stretch/>
        </p:blipFill>
        <p:spPr>
          <a:xfrm>
            <a:off x="3721320" y="1050480"/>
            <a:ext cx="5110200" cy="3325320"/>
          </a:xfrm>
          <a:prstGeom prst="rect">
            <a:avLst/>
          </a:prstGeom>
          <a:ln w="0">
            <a:noFill/>
          </a:ln>
        </p:spPr>
      </p:pic>
      <p:sp>
        <p:nvSpPr>
          <p:cNvPr id="207" name="Google Shape;237;p38"/>
          <p:cNvSpPr/>
          <p:nvPr/>
        </p:nvSpPr>
        <p:spPr>
          <a:xfrm>
            <a:off x="162000" y="4503600"/>
            <a:ext cx="33249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 u="sng">
                <a:solidFill>
                  <a:srgbClr val="1c3678"/>
                </a:solidFill>
                <a:uFillTx/>
                <a:latin typeface="Arial"/>
                <a:ea typeface="Arial"/>
                <a:hlinkClick r:id="rId2"/>
              </a:rPr>
              <a:t>https://openai.com/blog/openai-five/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Что такое этот ваш ML?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ldNum" idx="16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758600E-0D41-4DD7-A9F5-6FF0C2509D63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10" name="Google Shape;244;p39"/>
          <p:cNvSpPr/>
          <p:nvPr/>
        </p:nvSpPr>
        <p:spPr>
          <a:xfrm>
            <a:off x="729360" y="1410120"/>
            <a:ext cx="7688160" cy="6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Машинное обучение</a:t>
            </a: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 — это наука, изучающая алгоритмы, автоматически улучшающиеся благодаря опыту.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1" name="Google Shape;245;p39"/>
          <p:cNvSpPr/>
          <p:nvPr/>
        </p:nvSpPr>
        <p:spPr>
          <a:xfrm>
            <a:off x="594720" y="2323440"/>
            <a:ext cx="6582240" cy="197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Перевести текст с одного языка на другой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Диагностировать болезнь по симптомам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Сравнить, какой из двух документов в интернете лучше подходит под данный поисковый запрос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Сказать, что изображено на картинке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Оценить, по какой цене удастся продать квартиру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Данные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sldNum" idx="17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377C42C-CE55-4F55-BF12-47A151BD72B5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grpSp>
        <p:nvGrpSpPr>
          <p:cNvPr id="214" name="Google Shape;252;p40"/>
          <p:cNvGrpSpPr/>
          <p:nvPr/>
        </p:nvGrpSpPr>
        <p:grpSpPr>
          <a:xfrm>
            <a:off x="1884960" y="1273680"/>
            <a:ext cx="2434320" cy="1370160"/>
            <a:chOff x="1884960" y="1273680"/>
            <a:chExt cx="2434320" cy="1370160"/>
          </a:xfrm>
        </p:grpSpPr>
        <p:pic>
          <p:nvPicPr>
            <p:cNvPr id="215" name="Google Shape;253;p40" descr=""/>
            <p:cNvPicPr/>
            <p:nvPr/>
          </p:nvPicPr>
          <p:blipFill>
            <a:blip r:embed="rId1"/>
            <a:stretch/>
          </p:blipFill>
          <p:spPr>
            <a:xfrm>
              <a:off x="1884960" y="1273680"/>
              <a:ext cx="2434320" cy="1370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6" name="Google Shape;254;p40"/>
            <p:cNvSpPr/>
            <p:nvPr/>
          </p:nvSpPr>
          <p:spPr>
            <a:xfrm>
              <a:off x="1940040" y="2055600"/>
              <a:ext cx="1221840" cy="365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3600" bIns="18360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ru" sz="1200" spc="-1" strike="noStrike">
                  <a:solidFill>
                    <a:srgbClr val="ff0000"/>
                  </a:solidFill>
                  <a:latin typeface="Arial"/>
                  <a:ea typeface="Arial"/>
                </a:rPr>
                <a:t>much learn</a:t>
              </a:r>
              <a:endParaRPr b="0" lang="en-US" sz="1200" spc="-1" strike="noStrike">
                <a:latin typeface="Arial"/>
              </a:endParaRPr>
            </a:p>
          </p:txBody>
        </p:sp>
      </p:grpSp>
      <p:pic>
        <p:nvPicPr>
          <p:cNvPr id="217" name="Google Shape;255;p40" descr=""/>
          <p:cNvPicPr/>
          <p:nvPr/>
        </p:nvPicPr>
        <p:blipFill>
          <a:blip r:embed="rId2"/>
          <a:stretch/>
        </p:blipFill>
        <p:spPr>
          <a:xfrm>
            <a:off x="5386680" y="1143720"/>
            <a:ext cx="3030840" cy="1469160"/>
          </a:xfrm>
          <a:prstGeom prst="rect">
            <a:avLst/>
          </a:prstGeom>
          <a:ln w="28440">
            <a:solidFill>
              <a:srgbClr val="ffffff"/>
            </a:solidFill>
            <a:round/>
          </a:ln>
        </p:spPr>
      </p:pic>
      <p:pic>
        <p:nvPicPr>
          <p:cNvPr id="218" name="Google Shape;256;p40" descr=""/>
          <p:cNvPicPr/>
          <p:nvPr/>
        </p:nvPicPr>
        <p:blipFill>
          <a:blip r:embed="rId3"/>
          <a:stretch/>
        </p:blipFill>
        <p:spPr>
          <a:xfrm>
            <a:off x="5264640" y="3272400"/>
            <a:ext cx="2664000" cy="1436760"/>
          </a:xfrm>
          <a:prstGeom prst="rect">
            <a:avLst/>
          </a:prstGeom>
          <a:ln w="0">
            <a:noFill/>
          </a:ln>
        </p:spPr>
      </p:pic>
      <p:pic>
        <p:nvPicPr>
          <p:cNvPr id="219" name="Google Shape;257;p40" descr=""/>
          <p:cNvPicPr/>
          <p:nvPr/>
        </p:nvPicPr>
        <p:blipFill>
          <a:blip r:embed="rId4"/>
          <a:stretch/>
        </p:blipFill>
        <p:spPr>
          <a:xfrm>
            <a:off x="1128960" y="2855520"/>
            <a:ext cx="2896560" cy="215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Виды задач. Обучение с учителем. Supervised learning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ldNum" idx="18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8C6A466-6D1E-4BCF-A3A0-8CD20DD2B083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Виды задач. Обучение без учителя. Unsupervised learning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sldNum" idx="19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B3C6D5D-EFAA-4CF4-BD6A-6D4E211AA1CA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Вопрос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sldNum" idx="20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919CC0F-A8EE-471E-93EE-D4AC1D88340D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26" name="Google Shape;276;p43"/>
          <p:cNvSpPr/>
          <p:nvPr/>
        </p:nvSpPr>
        <p:spPr>
          <a:xfrm>
            <a:off x="729360" y="1355400"/>
            <a:ext cx="8083800" cy="6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Определите, относятся ли следующие задачи к обучению с учителем, или без, или к чему-то другому?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7" name="Google Shape;277;p43"/>
          <p:cNvSpPr/>
          <p:nvPr/>
        </p:nvSpPr>
        <p:spPr>
          <a:xfrm>
            <a:off x="678960" y="2087640"/>
            <a:ext cx="5496480" cy="24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Предсказание курса евро к доллару на следующий день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Стилизация текста. Например, детоксификация текста: «Ясно.» ⟶ «Ясно^^»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Поиск котов на изображениях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Поиск наборов продуктов, которые покупают посетители магазина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Обучение бота играть в компьютер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28" name="Google Shape;278;p43" descr=""/>
          <p:cNvPicPr/>
          <p:nvPr/>
        </p:nvPicPr>
        <p:blipFill>
          <a:blip r:embed="rId1"/>
          <a:stretch/>
        </p:blipFill>
        <p:spPr>
          <a:xfrm>
            <a:off x="6833880" y="2037960"/>
            <a:ext cx="1930680" cy="257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Что будет происходить?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ldNum" idx="21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ED58DD1-CF46-40BE-AFD9-AA596AA98724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31" name="Google Shape;285;p44"/>
          <p:cNvSpPr/>
          <p:nvPr/>
        </p:nvSpPr>
        <p:spPr>
          <a:xfrm>
            <a:off x="405000" y="2251800"/>
            <a:ext cx="1464840" cy="395640"/>
          </a:xfrm>
          <a:prstGeom prst="rect">
            <a:avLst/>
          </a:prstGeom>
          <a:noFill/>
          <a:ln w="28440">
            <a:solidFill>
              <a:srgbClr val="a2c4c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X_train, y_train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232" name="Google Shape;286;p44"/>
          <p:cNvGrpSpPr/>
          <p:nvPr/>
        </p:nvGrpSpPr>
        <p:grpSpPr>
          <a:xfrm>
            <a:off x="3032280" y="1672560"/>
            <a:ext cx="1601280" cy="1401480"/>
            <a:chOff x="3032280" y="1672560"/>
            <a:chExt cx="1601280" cy="1401480"/>
          </a:xfrm>
        </p:grpSpPr>
        <p:grpSp>
          <p:nvGrpSpPr>
            <p:cNvPr id="233" name="Google Shape;287;p44"/>
            <p:cNvGrpSpPr/>
            <p:nvPr/>
          </p:nvGrpSpPr>
          <p:grpSpPr>
            <a:xfrm>
              <a:off x="3063240" y="1672560"/>
              <a:ext cx="1570320" cy="1401480"/>
              <a:chOff x="3063240" y="1672560"/>
              <a:chExt cx="1570320" cy="1401480"/>
            </a:xfrm>
          </p:grpSpPr>
          <p:sp>
            <p:nvSpPr>
              <p:cNvPr id="234" name="Google Shape;288;p44"/>
              <p:cNvSpPr/>
              <p:nvPr/>
            </p:nvSpPr>
            <p:spPr>
              <a:xfrm>
                <a:off x="3063240" y="1672560"/>
                <a:ext cx="1570320" cy="1401480"/>
              </a:xfrm>
              <a:prstGeom prst="rect">
                <a:avLst/>
              </a:prstGeom>
              <a:solidFill>
                <a:srgbClr val="d9ead3"/>
              </a:solidFill>
              <a:ln w="28440">
                <a:solidFill>
                  <a:srgbClr val="93c47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" name="Google Shape;289;p44"/>
              <p:cNvSpPr/>
              <p:nvPr/>
            </p:nvSpPr>
            <p:spPr>
              <a:xfrm>
                <a:off x="3250080" y="1860840"/>
                <a:ext cx="1197360" cy="456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t">
                <a:spAutoFit/>
              </a:bodyPr>
              <a:p>
                <a:pPr algn="ctr"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ru" sz="1800" spc="-1" strike="noStrike">
                    <a:solidFill>
                      <a:srgbClr val="000000"/>
                    </a:solidFill>
                    <a:latin typeface="Lato"/>
                    <a:ea typeface="Lato"/>
                  </a:rPr>
                  <a:t>ML model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236" name="Google Shape;290;p44"/>
            <p:cNvSpPr/>
            <p:nvPr/>
          </p:nvSpPr>
          <p:spPr>
            <a:xfrm>
              <a:off x="3032280" y="2419200"/>
              <a:ext cx="1601280" cy="45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i="1" lang="ru" sz="1800" spc="-1" strike="noStrike">
                  <a:solidFill>
                    <a:srgbClr val="000000"/>
                  </a:solidFill>
                  <a:latin typeface="Lato"/>
                  <a:ea typeface="Lato"/>
                </a:rPr>
                <a:t>до обучения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237" name="Google Shape;291;p44"/>
          <p:cNvSpPr/>
          <p:nvPr/>
        </p:nvSpPr>
        <p:spPr>
          <a:xfrm flipH="1" rot="10800000">
            <a:off x="1861920" y="2266560"/>
            <a:ext cx="1168920" cy="214920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ea99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38" name="Google Shape;292;p44"/>
          <p:cNvGrpSpPr/>
          <p:nvPr/>
        </p:nvGrpSpPr>
        <p:grpSpPr>
          <a:xfrm>
            <a:off x="5279400" y="1672560"/>
            <a:ext cx="1601280" cy="1401480"/>
            <a:chOff x="5279400" y="1672560"/>
            <a:chExt cx="1601280" cy="1401480"/>
          </a:xfrm>
        </p:grpSpPr>
        <p:grpSp>
          <p:nvGrpSpPr>
            <p:cNvPr id="239" name="Google Shape;293;p44"/>
            <p:cNvGrpSpPr/>
            <p:nvPr/>
          </p:nvGrpSpPr>
          <p:grpSpPr>
            <a:xfrm>
              <a:off x="5310360" y="1672560"/>
              <a:ext cx="1570320" cy="1401480"/>
              <a:chOff x="5310360" y="1672560"/>
              <a:chExt cx="1570320" cy="1401480"/>
            </a:xfrm>
          </p:grpSpPr>
          <p:sp>
            <p:nvSpPr>
              <p:cNvPr id="240" name="Google Shape;294;p44"/>
              <p:cNvSpPr/>
              <p:nvPr/>
            </p:nvSpPr>
            <p:spPr>
              <a:xfrm>
                <a:off x="5310360" y="1672560"/>
                <a:ext cx="1570320" cy="1401480"/>
              </a:xfrm>
              <a:prstGeom prst="rect">
                <a:avLst/>
              </a:prstGeom>
              <a:solidFill>
                <a:srgbClr val="d9ead3"/>
              </a:solidFill>
              <a:ln w="28440">
                <a:solidFill>
                  <a:srgbClr val="93c47d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1" name="Google Shape;295;p44"/>
              <p:cNvSpPr/>
              <p:nvPr/>
            </p:nvSpPr>
            <p:spPr>
              <a:xfrm>
                <a:off x="5497200" y="1860840"/>
                <a:ext cx="1197360" cy="456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 anchor="t">
                <a:spAutoFit/>
              </a:bodyPr>
              <a:p>
                <a:pPr algn="ctr">
                  <a:lnSpc>
                    <a:spcPct val="100000"/>
                  </a:lnSpc>
                  <a:buNone/>
                  <a:tabLst>
                    <a:tab algn="l" pos="0"/>
                  </a:tabLst>
                </a:pPr>
                <a:r>
                  <a:rPr b="0" lang="ru" sz="1800" spc="-1" strike="noStrike">
                    <a:solidFill>
                      <a:srgbClr val="000000"/>
                    </a:solidFill>
                    <a:latin typeface="Lato"/>
                    <a:ea typeface="Lato"/>
                  </a:rPr>
                  <a:t>ML model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242" name="Google Shape;296;p44"/>
            <p:cNvSpPr/>
            <p:nvPr/>
          </p:nvSpPr>
          <p:spPr>
            <a:xfrm>
              <a:off x="5279400" y="2419200"/>
              <a:ext cx="1601280" cy="45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i="1" lang="ru" sz="1800" spc="-1" strike="noStrike">
                  <a:solidFill>
                    <a:srgbClr val="000000"/>
                  </a:solidFill>
                  <a:latin typeface="Lato"/>
                  <a:ea typeface="Lato"/>
                </a:rPr>
                <a:t>обученная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243" name="Google Shape;297;p44"/>
          <p:cNvSpPr/>
          <p:nvPr/>
        </p:nvSpPr>
        <p:spPr>
          <a:xfrm>
            <a:off x="6990480" y="3644280"/>
            <a:ext cx="782280" cy="395640"/>
          </a:xfrm>
          <a:prstGeom prst="rect">
            <a:avLst/>
          </a:prstGeom>
          <a:noFill/>
          <a:ln w="28440">
            <a:solidFill>
              <a:srgbClr val="a2c4c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X_test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4" name="Google Shape;298;p44"/>
          <p:cNvSpPr/>
          <p:nvPr/>
        </p:nvSpPr>
        <p:spPr>
          <a:xfrm flipH="1" rot="5400000">
            <a:off x="6453360" y="2717280"/>
            <a:ext cx="568800" cy="1285200"/>
          </a:xfrm>
          <a:prstGeom prst="curvedConnector3">
            <a:avLst>
              <a:gd name="adj1" fmla="val 50007"/>
            </a:avLst>
          </a:prstGeom>
          <a:noFill/>
          <a:ln w="19080">
            <a:solidFill>
              <a:srgbClr val="d5a6b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Google Shape;299;p44"/>
          <p:cNvSpPr/>
          <p:nvPr/>
        </p:nvSpPr>
        <p:spPr>
          <a:xfrm>
            <a:off x="7572600" y="2173320"/>
            <a:ext cx="1168920" cy="395640"/>
          </a:xfrm>
          <a:prstGeom prst="rect">
            <a:avLst/>
          </a:prstGeom>
          <a:noFill/>
          <a:ln w="28440">
            <a:solidFill>
              <a:srgbClr val="a2c4c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Arial"/>
                <a:ea typeface="Arial"/>
              </a:rPr>
              <a:t>y_predicted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6" name="Google Shape;300;p44"/>
          <p:cNvSpPr/>
          <p:nvPr/>
        </p:nvSpPr>
        <p:spPr>
          <a:xfrm>
            <a:off x="6881400" y="2373480"/>
            <a:ext cx="69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dd7e6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Google Shape;301;p44"/>
          <p:cNvSpPr/>
          <p:nvPr/>
        </p:nvSpPr>
        <p:spPr>
          <a:xfrm>
            <a:off x="4722480" y="2250360"/>
            <a:ext cx="483840" cy="214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e5cd"/>
          </a:solidFill>
          <a:ln w="1908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А что если просто запомнить все ответы?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sldNum" idx="22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6060B6D-AA48-4475-AEE7-0330FB0E8246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7800" cy="1517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ffffff"/>
                </a:solidFill>
                <a:latin typeface="Raleway"/>
                <a:ea typeface="Raleway"/>
              </a:rPr>
              <a:t>Перерыв ⟶ k-NN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ldNum" idx="23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DF3A661-0DDA-48D1-B41C-4C7FCB255552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Num" idx="6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FF177AF-5A7A-4D1A-B6F3-270A8231AA65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71" name="Google Shape;140;p26" descr=""/>
          <p:cNvPicPr/>
          <p:nvPr/>
        </p:nvPicPr>
        <p:blipFill>
          <a:blip r:embed="rId1"/>
          <a:srcRect l="0" t="59122" r="0" b="0"/>
          <a:stretch/>
        </p:blipFill>
        <p:spPr>
          <a:xfrm>
            <a:off x="2525760" y="1902600"/>
            <a:ext cx="4091760" cy="1976400"/>
          </a:xfrm>
          <a:prstGeom prst="rect">
            <a:avLst/>
          </a:prstGeom>
          <a:ln w="0">
            <a:noFill/>
          </a:ln>
        </p:spPr>
      </p:pic>
      <p:sp>
        <p:nvSpPr>
          <p:cNvPr id="172" name="Google Shape;141;p26"/>
          <p:cNvSpPr/>
          <p:nvPr/>
        </p:nvSpPr>
        <p:spPr>
          <a:xfrm>
            <a:off x="2752920" y="1251000"/>
            <a:ext cx="349236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Lato"/>
                <a:ea typeface="Lato"/>
              </a:rPr>
              <a:t>Машинное обучение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Алгоритм поиска ближайшего соседа (nearest neighbour)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sldNum" idx="24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BB35A11-E759-40B8-B396-740821C5CB5A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54" name="Google Shape;320;p47" descr=""/>
          <p:cNvPicPr/>
          <p:nvPr/>
        </p:nvPicPr>
        <p:blipFill>
          <a:blip r:embed="rId1"/>
          <a:srcRect l="2868" t="40725" r="44664" b="0"/>
          <a:stretch/>
        </p:blipFill>
        <p:spPr>
          <a:xfrm>
            <a:off x="159840" y="1460880"/>
            <a:ext cx="4312440" cy="2740320"/>
          </a:xfrm>
          <a:prstGeom prst="rect">
            <a:avLst/>
          </a:prstGeom>
          <a:ln w="0">
            <a:noFill/>
          </a:ln>
        </p:spPr>
      </p:pic>
      <p:pic>
        <p:nvPicPr>
          <p:cNvPr id="255" name="Google Shape;321;p47" descr=""/>
          <p:cNvPicPr/>
          <p:nvPr/>
        </p:nvPicPr>
        <p:blipFill>
          <a:blip r:embed="rId2"/>
          <a:srcRect l="7546" t="0" r="20640" b="0"/>
          <a:stretch/>
        </p:blipFill>
        <p:spPr>
          <a:xfrm>
            <a:off x="4848840" y="1359720"/>
            <a:ext cx="4158000" cy="237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Алгоритм поиска ближайшего соседа (nearest neighbour)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sldNum" idx="25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B3291D0-7DDA-4639-A3EF-414F799F53B6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58" name="Google Shape;328;p48" descr=""/>
          <p:cNvPicPr/>
          <p:nvPr/>
        </p:nvPicPr>
        <p:blipFill>
          <a:blip r:embed="rId1"/>
          <a:srcRect l="0" t="40725" r="44662" b="0"/>
          <a:stretch/>
        </p:blipFill>
        <p:spPr>
          <a:xfrm>
            <a:off x="23040" y="1479600"/>
            <a:ext cx="4548240" cy="2740320"/>
          </a:xfrm>
          <a:prstGeom prst="rect">
            <a:avLst/>
          </a:prstGeom>
          <a:ln w="0">
            <a:noFill/>
          </a:ln>
        </p:spPr>
      </p:pic>
      <p:pic>
        <p:nvPicPr>
          <p:cNvPr id="259" name="Google Shape;329;p48" descr=""/>
          <p:cNvPicPr/>
          <p:nvPr/>
        </p:nvPicPr>
        <p:blipFill>
          <a:blip r:embed="rId2"/>
          <a:srcRect l="34702" t="28606" r="34076" b="15909"/>
          <a:stretch/>
        </p:blipFill>
        <p:spPr>
          <a:xfrm>
            <a:off x="2078640" y="1204920"/>
            <a:ext cx="3289680" cy="328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Как сделать получше?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sldNum" idx="26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859F00F-D80C-4261-ABB0-FAA82CCAD564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Как сделать получше? ⟶ k-ближайших соседей (k-NN)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sldNum" idx="27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6AC86A7-B980-41FE-B1AE-5091EE7DEF56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64" name="Google Shape;342;p50" descr=""/>
          <p:cNvPicPr/>
          <p:nvPr/>
        </p:nvPicPr>
        <p:blipFill>
          <a:blip r:embed="rId1"/>
          <a:stretch/>
        </p:blipFill>
        <p:spPr>
          <a:xfrm>
            <a:off x="3368880" y="1234080"/>
            <a:ext cx="5209560" cy="3428280"/>
          </a:xfrm>
          <a:prstGeom prst="rect">
            <a:avLst/>
          </a:prstGeom>
          <a:ln w="0">
            <a:noFill/>
          </a:ln>
        </p:spPr>
      </p:pic>
      <p:sp>
        <p:nvSpPr>
          <p:cNvPr id="265" name="Google Shape;343;p50"/>
          <p:cNvSpPr/>
          <p:nvPr/>
        </p:nvSpPr>
        <p:spPr>
          <a:xfrm>
            <a:off x="253800" y="1386000"/>
            <a:ext cx="3332160" cy="230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Плюсы: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Простой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Если подходящая задача, то работает хорошо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Минусы: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Долгий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Нужны </a:t>
            </a:r>
            <a:r>
              <a:rPr b="1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хорошие </a:t>
            </a: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признаки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Предобработка данных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sldNum" idx="28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2B5357A-9CB3-4A82-B139-4C2419C0349C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68" name="Google Shape;350;p51" descr=""/>
          <p:cNvPicPr/>
          <p:nvPr/>
        </p:nvPicPr>
        <p:blipFill>
          <a:blip r:embed="rId1"/>
          <a:stretch/>
        </p:blipFill>
        <p:spPr>
          <a:xfrm>
            <a:off x="831960" y="1081080"/>
            <a:ext cx="7479360" cy="344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Сложность моделей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sldNum" idx="29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E78AF41-F186-49E2-B3A2-3131AC400E21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Сложность моделей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sldNum" idx="30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5CDBC23-4A1D-4649-A80E-DBC26319EB17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73" name="Google Shape;363;p53" descr=""/>
          <p:cNvPicPr/>
          <p:nvPr/>
        </p:nvPicPr>
        <p:blipFill>
          <a:blip r:embed="rId1"/>
          <a:stretch/>
        </p:blipFill>
        <p:spPr>
          <a:xfrm>
            <a:off x="3699000" y="1322640"/>
            <a:ext cx="5103000" cy="3236760"/>
          </a:xfrm>
          <a:prstGeom prst="rect">
            <a:avLst/>
          </a:prstGeom>
          <a:ln w="0">
            <a:noFill/>
          </a:ln>
        </p:spPr>
      </p:pic>
      <p:pic>
        <p:nvPicPr>
          <p:cNvPr id="274" name="Google Shape;364;p53" descr=""/>
          <p:cNvPicPr/>
          <p:nvPr/>
        </p:nvPicPr>
        <p:blipFill>
          <a:blip r:embed="rId2"/>
          <a:stretch/>
        </p:blipFill>
        <p:spPr>
          <a:xfrm>
            <a:off x="272160" y="2157840"/>
            <a:ext cx="3158280" cy="238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Классификация и регрессия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sldNum" idx="31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F708098-F039-44AC-A104-7674BA05B3A4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Как выбрать k?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sldNum" idx="32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D3988B6-1C9C-4994-B13D-67DAA9D0E965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Как выбрать k? train-test split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sldNum" idx="33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A332958-BF8F-42A5-84FD-6D6896690524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81" name="Google Shape;383;p56" descr=""/>
          <p:cNvPicPr/>
          <p:nvPr/>
        </p:nvPicPr>
        <p:blipFill>
          <a:blip r:embed="rId1"/>
          <a:stretch/>
        </p:blipFill>
        <p:spPr>
          <a:xfrm>
            <a:off x="131400" y="1627200"/>
            <a:ext cx="3553200" cy="2041200"/>
          </a:xfrm>
          <a:prstGeom prst="rect">
            <a:avLst/>
          </a:prstGeom>
          <a:ln w="0">
            <a:noFill/>
          </a:ln>
        </p:spPr>
      </p:pic>
      <p:pic>
        <p:nvPicPr>
          <p:cNvPr id="282" name="Google Shape;384;p56" descr=""/>
          <p:cNvPicPr/>
          <p:nvPr/>
        </p:nvPicPr>
        <p:blipFill>
          <a:blip r:embed="rId2"/>
          <a:stretch/>
        </p:blipFill>
        <p:spPr>
          <a:xfrm>
            <a:off x="3802320" y="1246320"/>
            <a:ext cx="5153400" cy="315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План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ldNum" idx="7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E14E692-8EBB-48F7-A3D8-9BF2D2515A0B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75" name="Google Shape;148;p27"/>
          <p:cNvSpPr/>
          <p:nvPr/>
        </p:nvSpPr>
        <p:spPr>
          <a:xfrm>
            <a:off x="421920" y="1557360"/>
            <a:ext cx="4434840" cy="310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</a:rPr>
              <a:t>Введение в машинное обучение. k-NN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</a:rPr>
              <a:t>Логистическая регрессия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</a:rPr>
              <a:t>Кластеризация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</a:rPr>
              <a:t>Деревья решений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</a:rPr>
              <a:t>Ансамбли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</a:rPr>
              <a:t>Отбор и создание признаков. Подбор гиперпараметров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</a:rPr>
              <a:t>Введение в нейронные сети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Google Shape;149;p27"/>
          <p:cNvSpPr/>
          <p:nvPr/>
        </p:nvSpPr>
        <p:spPr>
          <a:xfrm>
            <a:off x="4892760" y="1793880"/>
            <a:ext cx="3905280" cy="23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Обучение нейронных сетей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Сверточные нейронные сети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Продвинутое обучение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Transfer learning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Explainability и interpretability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Работа с последовательностями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439632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Метрики качества классификации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sldNum" idx="34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DA72D64-2736-4AF4-87A3-984E59813AC3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85" name="Google Shape;391;p57"/>
          <p:cNvSpPr/>
          <p:nvPr/>
        </p:nvSpPr>
        <p:spPr>
          <a:xfrm>
            <a:off x="261000" y="1431000"/>
            <a:ext cx="4865040" cy="32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3301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Обычный год в обычном терапевтическом отделении обычной больницы</a:t>
            </a:r>
            <a:endParaRPr b="0" lang="en-US" sz="16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Определение болезни, которая жутким клеймом падёт на каждого, кому поставили такой диагноз</a:t>
            </a:r>
            <a:endParaRPr b="0" lang="en-US" sz="16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Определение опасной и очень заразной болезни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439632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Метрики качества регрессии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ldNum" idx="35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CB5EF7B-7B68-48AD-B7C1-0E2AA6C9A9A7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88" name="Google Shape;398;p58"/>
          <p:cNvSpPr/>
          <p:nvPr/>
        </p:nvSpPr>
        <p:spPr>
          <a:xfrm>
            <a:off x="729360" y="1506960"/>
            <a:ext cx="2549880" cy="4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Lato"/>
                <a:ea typeface="Lato"/>
              </a:rPr>
              <a:t>MSE, MAE, R</a:t>
            </a:r>
            <a:r>
              <a:rPr b="0" lang="ru" sz="2000" spc="-1" strike="noStrike" baseline="30000">
                <a:solidFill>
                  <a:srgbClr val="000000"/>
                </a:solidFill>
                <a:latin typeface="Lato"/>
                <a:ea typeface="Lato"/>
              </a:rPr>
              <a:t>2</a:t>
            </a:r>
            <a:r>
              <a:rPr b="0" lang="ru" sz="2000" spc="-1" strike="noStrike">
                <a:solidFill>
                  <a:srgbClr val="000000"/>
                </a:solidFill>
                <a:latin typeface="Lato"/>
                <a:ea typeface="Lato"/>
              </a:rPr>
              <a:t>…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7800" cy="1517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ffffff"/>
                </a:solidFill>
                <a:latin typeface="Raleway"/>
                <a:ea typeface="Raleway"/>
              </a:rPr>
              <a:t>Ближе к делу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ldNum" idx="8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CC85265-3343-4ED7-860F-B6E7355A18A0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Что хорошо бы знать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ldNum" idx="9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1E92B35-BA03-4E46-917A-99D14CE921E1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81" name="Google Shape;187;p32"/>
          <p:cNvSpPr/>
          <p:nvPr/>
        </p:nvSpPr>
        <p:spPr>
          <a:xfrm>
            <a:off x="542160" y="1581840"/>
            <a:ext cx="8519760" cy="275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 marL="457200" indent="-3301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Lato"/>
              <a:buChar char="●"/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Питон с его классами</a:t>
            </a:r>
            <a:endParaRPr b="0" lang="en-US" sz="16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1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Чуть-чуть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линейной алгебры</a:t>
            </a:r>
            <a:endParaRPr b="0" lang="en-US" sz="16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Lato"/>
              <a:buChar char="●"/>
              <a:tabLst>
                <a:tab algn="l" pos="0"/>
              </a:tabLst>
            </a:pPr>
            <a:r>
              <a:rPr b="1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Чуть-чуть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 матанализа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82" name="Google Shape;188;p32" descr=""/>
          <p:cNvPicPr/>
          <p:nvPr/>
        </p:nvPicPr>
        <p:blipFill>
          <a:blip r:embed="rId1"/>
          <a:stretch/>
        </p:blipFill>
        <p:spPr>
          <a:xfrm>
            <a:off x="3246480" y="1504440"/>
            <a:ext cx="3111120" cy="572040"/>
          </a:xfrm>
          <a:prstGeom prst="rect">
            <a:avLst/>
          </a:prstGeom>
          <a:ln w="0">
            <a:noFill/>
          </a:ln>
        </p:spPr>
      </p:pic>
      <p:pic>
        <p:nvPicPr>
          <p:cNvPr id="183" name="Google Shape;189;p32" descr=""/>
          <p:cNvPicPr/>
          <p:nvPr/>
        </p:nvPicPr>
        <p:blipFill>
          <a:blip r:embed="rId2"/>
          <a:stretch/>
        </p:blipFill>
        <p:spPr>
          <a:xfrm>
            <a:off x="3857400" y="2160360"/>
            <a:ext cx="2898000" cy="1019520"/>
          </a:xfrm>
          <a:prstGeom prst="rect">
            <a:avLst/>
          </a:prstGeom>
          <a:ln w="0">
            <a:noFill/>
          </a:ln>
        </p:spPr>
      </p:pic>
      <p:pic>
        <p:nvPicPr>
          <p:cNvPr id="184" name="Google Shape;190;p32" descr=""/>
          <p:cNvPicPr/>
          <p:nvPr/>
        </p:nvPicPr>
        <p:blipFill>
          <a:blip r:embed="rId3"/>
          <a:stretch/>
        </p:blipFill>
        <p:spPr>
          <a:xfrm>
            <a:off x="3589200" y="3180600"/>
            <a:ext cx="3434400" cy="1207800"/>
          </a:xfrm>
          <a:prstGeom prst="rect">
            <a:avLst/>
          </a:prstGeom>
          <a:ln w="0">
            <a:noFill/>
          </a:ln>
        </p:spPr>
      </p:pic>
      <p:sp>
        <p:nvSpPr>
          <p:cNvPr id="185" name="Google Shape;191;p32"/>
          <p:cNvSpPr/>
          <p:nvPr/>
        </p:nvSpPr>
        <p:spPr>
          <a:xfrm>
            <a:off x="6400440" y="1562760"/>
            <a:ext cx="236376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(а еще numpy и pandas)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Распознавание изображений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ldNum" idx="10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AD16CCF-1836-421E-B004-116124762BA5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88" name="Google Shape;198;p33" descr=""/>
          <p:cNvPicPr/>
          <p:nvPr/>
        </p:nvPicPr>
        <p:blipFill>
          <a:blip r:embed="rId1"/>
          <a:srcRect l="26274" t="14180" r="0" b="0"/>
          <a:stretch/>
        </p:blipFill>
        <p:spPr>
          <a:xfrm>
            <a:off x="2068200" y="1264680"/>
            <a:ext cx="5006880" cy="327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Распознавание речи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sldNum" idx="11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3750BD6-3AEF-49C6-9531-26C6FE7E841F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91" name="Google Shape;205;p34" descr=""/>
          <p:cNvPicPr/>
          <p:nvPr/>
        </p:nvPicPr>
        <p:blipFill>
          <a:blip r:embed="rId1"/>
          <a:srcRect l="26486" t="15105" r="6084" b="7441"/>
          <a:stretch/>
        </p:blipFill>
        <p:spPr>
          <a:xfrm>
            <a:off x="2282040" y="1409040"/>
            <a:ext cx="4579200" cy="295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Машинный перевод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ldNum" idx="12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8ED4115-FDFA-49EE-926B-BB6949BDA9CD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94" name="Google Shape;212;p35" descr=""/>
          <p:cNvPicPr/>
          <p:nvPr/>
        </p:nvPicPr>
        <p:blipFill>
          <a:blip r:embed="rId1"/>
          <a:srcRect l="30504" t="18048" r="0" b="10213"/>
          <a:stretch/>
        </p:blipFill>
        <p:spPr>
          <a:xfrm>
            <a:off x="3373920" y="1218960"/>
            <a:ext cx="5411160" cy="3141720"/>
          </a:xfrm>
          <a:prstGeom prst="rect">
            <a:avLst/>
          </a:prstGeom>
          <a:ln w="0">
            <a:noFill/>
          </a:ln>
        </p:spPr>
      </p:pic>
      <p:sp>
        <p:nvSpPr>
          <p:cNvPr id="195" name="Google Shape;213;p35"/>
          <p:cNvSpPr/>
          <p:nvPr/>
        </p:nvSpPr>
        <p:spPr>
          <a:xfrm>
            <a:off x="338040" y="4593960"/>
            <a:ext cx="10587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 u="sng">
                <a:solidFill>
                  <a:srgbClr val="1c3678"/>
                </a:solidFill>
                <a:uFillTx/>
                <a:latin typeface="Arial"/>
                <a:ea typeface="Arial"/>
                <a:hlinkClick r:id="rId2"/>
              </a:rPr>
              <a:t>статья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729360" y="52740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Веб-поиск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sldNum" idx="13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3237A02-BDBC-477B-BE46-675D8D1C61EF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98" name="Google Shape;220;p36"/>
          <p:cNvSpPr/>
          <p:nvPr/>
        </p:nvSpPr>
        <p:spPr>
          <a:xfrm>
            <a:off x="2757600" y="2900160"/>
            <a:ext cx="41817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 u="sng">
                <a:solidFill>
                  <a:srgbClr val="1c3678"/>
                </a:solidFill>
                <a:uFillTx/>
                <a:latin typeface="Arial"/>
                <a:ea typeface="Arial"/>
                <a:hlinkClick r:id="rId1"/>
              </a:rPr>
              <a:t>https://habr.com/ru/company/yandex/blog/336094/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99" name="Google Shape;221;p36" descr=""/>
          <p:cNvPicPr/>
          <p:nvPr/>
        </p:nvPicPr>
        <p:blipFill>
          <a:blip r:embed="rId2"/>
          <a:srcRect l="0" t="37277" r="0" b="26302"/>
          <a:stretch/>
        </p:blipFill>
        <p:spPr>
          <a:xfrm>
            <a:off x="1801800" y="1646280"/>
            <a:ext cx="5539680" cy="113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2023-09-21T19:54:06Z</dcterms:modified>
  <cp:revision>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